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66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3" r:id="rId29"/>
    <p:sldId id="292" r:id="rId30"/>
    <p:sldId id="294" r:id="rId31"/>
    <p:sldId id="295" r:id="rId32"/>
    <p:sldId id="258" r:id="rId33"/>
    <p:sldId id="257" r:id="rId34"/>
    <p:sldId id="259" r:id="rId35"/>
    <p:sldId id="260" r:id="rId36"/>
    <p:sldId id="261" r:id="rId37"/>
    <p:sldId id="262" r:id="rId38"/>
    <p:sldId id="263" r:id="rId39"/>
    <p:sldId id="26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10EF-6C5C-530B-DA61-B006B43A6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FBBF3-E680-0065-EC08-A9918F9A5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190B6-BB32-5937-3BC5-BE2190D4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438CF-35F4-9597-F24A-5E3D5B5B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FAB3D-7C27-0E50-4937-0783AC25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51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7CD8A-5244-E62E-DBFC-7AFB7129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6DD67E-C1EE-49AE-27DD-78987EB5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85CE9-38FD-33DB-EDFD-24E5CBBD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48C50-2013-11D3-6929-38365C8F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DFC02-5092-9C54-F6A3-8C685B12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80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B7193-18CC-95EF-6681-E90CEE1B4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FCDE70-0C5E-68A4-CA80-7B02830EE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B3DA-CF0C-AAEE-0A17-92EAF07F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AE6F-BAE3-ED02-C1EE-7977B5A9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47A2-2165-2FE1-A2B4-BB51EB1E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363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2642-7757-B581-3185-D94B03A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A1C9-D380-1211-AC9A-84E4B9D92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B919-BA9A-AB21-3CF9-943ECB73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2A13-CCC1-FEA8-EF03-8AD92B87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29C5-C91D-EA78-FDE9-E8F6F17C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73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FABE-68E3-6C71-80D6-DB182CFE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F5E95-0DE0-5A5F-DDEC-5C52CA781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424-B120-371E-F5A7-60C68054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9D4A-3185-1BDE-2EBE-619EF91E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1199-D0D7-C899-6706-E4C4EC2B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094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D31B-C7C7-6331-7714-986F1FFE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67A48-8B19-E1CC-0B2B-BC4182354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98021-32BE-E07F-0BB9-725537EDF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73AEA-6EDD-BD56-4998-8E7ED939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A5CB4-B0DA-BE23-FA06-8B3ED0FD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B45AC-B4E5-D540-0FD8-56B11AB7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47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A44A-5806-4F2F-727A-078E9263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49827-4824-4B9B-1E22-76712AF3B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77137-B2E7-46AA-AE71-530BCBBA4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EB6FF-DF78-8ADC-C34B-EA277A976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CDBC9-3AF1-131E-074F-33621F1D7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2BCA6-3ED7-17F5-52CD-D798955B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EDA1AD-0BE5-1A1E-5C36-06FC88EA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957D8-87A3-7132-6F4C-824D9575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19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58E1-A326-6835-B7CC-EF954BEC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E5A59B-EE16-8A99-C20E-E645D4DCB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245A1-A169-1797-EA79-2B174FD8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E6903-3553-D79A-F3D5-38CA19BF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05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E98FC-FAF0-B0F4-2A6C-8B4A03D3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9F174-5FED-1541-5270-58824BE8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C3993-4F0F-ACF7-66EB-12E0441A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446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F4E2-5B15-6F5D-C3D8-25633A28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B1D-4E8A-A8E4-DC3C-A799EEDBA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0009A-FE51-7C4E-B3B0-C3DF7343B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1EA49-8E0D-39D8-0166-345250A6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5900-0893-8305-2E76-A577066BC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6641F-7C9B-5ACD-2D01-A422D273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82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3B58-1B04-43B0-C5F6-B2F44F7C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1423F-7990-7672-A9D6-7E9E906C4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74258-4D71-BB4C-9E80-A35EDDA3E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5EBF-3C9D-5D65-6227-94069A2D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24219-7EDA-7DFD-09DF-599A9AA1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3ED27-C670-D332-6FD8-D28A0CDC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844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32A4E1-A741-8BD9-FFB5-95C7B840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566A6-42B8-60D3-7332-DEE18B355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57BF2-10BB-1655-1A8D-E6B2B804C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C6552-E882-45A9-A32C-06FB2831975B}" type="datetimeFigureOut">
              <a:rPr lang="en-SG" smtClean="0"/>
              <a:t>21/8/2022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5B3C-54B5-F928-A766-81C887574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5683E-35AA-9737-3030-DBEAFB1B3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76B0-983F-4A1B-9C44-D210EBCD73C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707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379B-0C6A-4B53-0EE8-8A60C5DFB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Deep Learning(NLP)</a:t>
            </a:r>
          </a:p>
        </p:txBody>
      </p:sp>
    </p:spTree>
    <p:extLst>
      <p:ext uri="{BB962C8B-B14F-4D97-AF65-F5344CB8AC3E}">
        <p14:creationId xmlns:p14="http://schemas.microsoft.com/office/powerpoint/2010/main" val="347450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D673-8100-7FB7-0852-1E75B707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0367" cy="478254"/>
          </a:xfrm>
        </p:spPr>
        <p:txBody>
          <a:bodyPr>
            <a:normAutofit fontScale="90000"/>
          </a:bodyPr>
          <a:lstStyle/>
          <a:p>
            <a:r>
              <a:rPr lang="en-SG" dirty="0"/>
              <a:t>Why go deep in the first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7439A-7D6D-15AC-25B9-5C53C229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20" y="1038765"/>
            <a:ext cx="2111308" cy="1287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DCB15-DC96-568E-F0E2-359FC63E356A}"/>
              </a:ext>
            </a:extLst>
          </p:cNvPr>
          <p:cNvSpPr txBox="1"/>
          <p:nvPr/>
        </p:nvSpPr>
        <p:spPr>
          <a:xfrm>
            <a:off x="645939" y="1333389"/>
            <a:ext cx="5096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These data points are not linearly separable by using the normal machine learning algos except might be SVM’s using the Kernel trick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82757-374C-E174-A33B-7190B7F2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9" y="2320159"/>
            <a:ext cx="3718684" cy="201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DB970-9C34-83A8-DDD7-36E339279A12}"/>
              </a:ext>
            </a:extLst>
          </p:cNvPr>
          <p:cNvSpPr txBox="1"/>
          <p:nvPr/>
        </p:nvSpPr>
        <p:spPr>
          <a:xfrm>
            <a:off x="645939" y="2504414"/>
            <a:ext cx="509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So we project it to a higher dimensional space by performing a non-linear transformation, and then it becomes linearly separable. The green hyperplane is the decision boundary.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6F0A9-734F-4624-F925-B3267C86C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62" y="4231207"/>
            <a:ext cx="2783504" cy="1842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2EA03B-854C-55FF-2753-3984D8DC9568}"/>
              </a:ext>
            </a:extLst>
          </p:cNvPr>
          <p:cNvSpPr txBox="1"/>
          <p:nvPr/>
        </p:nvSpPr>
        <p:spPr>
          <a:xfrm>
            <a:off x="582228" y="3952438"/>
            <a:ext cx="5330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This is equivalent to drawing a complex decision boundary in the original input space. 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So the main benefit of having a deeper model is being able to do more non-linear transformations of the input and drawing a more complex decision boundary.</a:t>
            </a:r>
            <a:endParaRPr lang="en-SG" dirty="0">
              <a:solidFill>
                <a:srgbClr val="292929"/>
              </a:solidFill>
              <a:latin typeface="char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8F345-9C1E-CD97-0E45-15F19D329D19}"/>
              </a:ext>
            </a:extLst>
          </p:cNvPr>
          <p:cNvSpPr txBox="1"/>
          <p:nvPr/>
        </p:nvSpPr>
        <p:spPr>
          <a:xfrm>
            <a:off x="645940" y="6074167"/>
            <a:ext cx="89852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This is how non-linearity being expressed in neural networks can solve more complex problems compared to purely linear modes.</a:t>
            </a:r>
          </a:p>
        </p:txBody>
      </p:sp>
    </p:spTree>
    <p:extLst>
      <p:ext uri="{BB962C8B-B14F-4D97-AF65-F5344CB8AC3E}">
        <p14:creationId xmlns:p14="http://schemas.microsoft.com/office/powerpoint/2010/main" val="379241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5D69-C8A3-342B-241E-F8DC5663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Activation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6C117-6B41-E403-8AD1-06BB9BB0E560}"/>
              </a:ext>
            </a:extLst>
          </p:cNvPr>
          <p:cNvSpPr txBox="1"/>
          <p:nvPr/>
        </p:nvSpPr>
        <p:spPr>
          <a:xfrm>
            <a:off x="579267" y="1468746"/>
            <a:ext cx="10100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functions introduce non linearity in a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activation function (or non-linearity) takes a single number and performs a certain fixed mathematical operation on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mainly used to scale the inputs to a certain output range.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A4655-D68F-4739-C1F9-B4A2EB17A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28" y="2794308"/>
            <a:ext cx="7791488" cy="33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2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784F-93B7-6D5F-9BD6-0561F5B3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Which Activation Function to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018583-54A1-149B-A6F4-FFB860F9CA40}"/>
              </a:ext>
            </a:extLst>
          </p:cNvPr>
          <p:cNvSpPr txBox="1"/>
          <p:nvPr/>
        </p:nvSpPr>
        <p:spPr>
          <a:xfrm>
            <a:off x="719091" y="1690689"/>
            <a:ext cx="10440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 err="1"/>
              <a:t>ReLU</a:t>
            </a:r>
            <a:r>
              <a:rPr lang="en-US" dirty="0"/>
              <a:t> non-linearity, but be careful with your learning rates and possibly monitor the fraction of "dead" units in a network.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concepts like dropouts </a:t>
            </a:r>
            <a:r>
              <a:rPr lang="en-US" dirty="0" err="1"/>
              <a:t>etc</a:t>
            </a:r>
            <a:r>
              <a:rPr lang="en-US" dirty="0"/>
              <a:t> so introduce some randomness in your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this hits you, give Leaky </a:t>
            </a:r>
            <a:r>
              <a:rPr lang="en-US" dirty="0" err="1"/>
              <a:t>ReLU</a:t>
            </a:r>
            <a:r>
              <a:rPr lang="en-US" dirty="0"/>
              <a:t> a 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use sigmoid especially in the middle layers as this might give you exploding gradient or vanishing gradient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tanh, but expect it to work worse than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tensor flow playground to explore more on these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4798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5584-5E69-8A96-7938-C7432486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68301" cy="709073"/>
          </a:xfrm>
        </p:spPr>
        <p:txBody>
          <a:bodyPr/>
          <a:lstStyle/>
          <a:p>
            <a:r>
              <a:rPr lang="en-SG" dirty="0"/>
              <a:t>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2A133-0B05-2DEB-6948-EB572764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0810"/>
            <a:ext cx="5474221" cy="318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B045B-CB54-E66A-C75D-F47CCEEB3767}"/>
              </a:ext>
            </a:extLst>
          </p:cNvPr>
          <p:cNvSpPr txBox="1"/>
          <p:nvPr/>
        </p:nvSpPr>
        <p:spPr>
          <a:xfrm>
            <a:off x="517864" y="1136940"/>
            <a:ext cx="52089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 descent is an algorithm that numerically estimates where a function outputs its lowest values.</a:t>
            </a:r>
          </a:p>
          <a:p>
            <a:endParaRPr lang="en-US" dirty="0"/>
          </a:p>
          <a:p>
            <a:r>
              <a:rPr lang="en-US" dirty="0"/>
              <a:t>It might find a local minima in non-convex functions.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1DB16-D0A2-3782-3DB1-050E9DCA0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76" y="2423842"/>
            <a:ext cx="5474221" cy="42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4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B894-FB65-561D-0F3D-0C3F90E3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425" y="480536"/>
            <a:ext cx="6849862" cy="274066"/>
          </a:xfrm>
        </p:spPr>
        <p:txBody>
          <a:bodyPr>
            <a:normAutofit fontScale="90000"/>
          </a:bodyPr>
          <a:lstStyle/>
          <a:p>
            <a:r>
              <a:rPr lang="en-SG" dirty="0"/>
              <a:t>Mini batch Gradient Descent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F64D-B3AE-02F7-CE07-E88A91C94052}"/>
              </a:ext>
            </a:extLst>
          </p:cNvPr>
          <p:cNvSpPr txBox="1"/>
          <p:nvPr/>
        </p:nvSpPr>
        <p:spPr>
          <a:xfrm>
            <a:off x="1638775" y="878891"/>
            <a:ext cx="79632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large-scale applications, the training data can have on order of millions of examples.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it seems wasteful to compute the full loss function over the entire training set in order to perform only a single parameter update.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very common approach to address this challenge is to compute the gradient over batches of the training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typical batch contains 256 examples from the entire training set, this batch is then used to perform a parameter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 mini batch gradient descent is not the same as gradient descent. They are just approximations. So we take that leverage.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EA7CE6-0650-93E8-EE70-54E5BAB6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122" y="4018212"/>
            <a:ext cx="3610516" cy="2359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D6B03D-FB63-836E-9A4D-67D521D7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5" y="4018212"/>
            <a:ext cx="2730761" cy="2416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67098-1F4E-3EAA-185B-CE08ADF2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746" y="4018212"/>
            <a:ext cx="4270169" cy="23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29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85097-8BCB-4499-602B-5D2D6669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73" y="0"/>
            <a:ext cx="7302028" cy="63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9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7224-5D8C-D87A-7BEF-567C4E96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r>
              <a:rPr lang="en-SG" dirty="0"/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B7D38-81EA-DA46-8411-8E088B39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5" y="1238186"/>
            <a:ext cx="5623989" cy="2046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541AF0-DD54-7EC4-2C8A-A260D99E4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26" y="1549179"/>
            <a:ext cx="4591691" cy="1629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5FEE7-CE7D-7A9D-59B8-D60228FF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5" y="3630994"/>
            <a:ext cx="5788427" cy="2414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C0CFE-8286-7787-DE97-9C9DBED8C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941" y="4629707"/>
            <a:ext cx="4415667" cy="1682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8D990E-319F-FCFF-8070-7F36B7DBF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626" y="3630996"/>
            <a:ext cx="4415668" cy="8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8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8C50A-337F-0B8E-81B4-A0A82EA4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10" y="370452"/>
            <a:ext cx="5570502" cy="2301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37EFAD-1789-DD5D-D65C-41B0D9C3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07" y="597823"/>
            <a:ext cx="622069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6621-1556-B59D-8462-396B1346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02" y="72163"/>
            <a:ext cx="8581008" cy="522642"/>
          </a:xfrm>
        </p:spPr>
        <p:txBody>
          <a:bodyPr>
            <a:normAutofit fontScale="90000"/>
          </a:bodyPr>
          <a:lstStyle/>
          <a:p>
            <a:r>
              <a:rPr lang="en-SG" dirty="0"/>
              <a:t>Word 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AD164-268E-431E-E631-D750148D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01" y="1802167"/>
            <a:ext cx="5827600" cy="2467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AAAC8-D511-98BE-7D76-2444A8EA48EB}"/>
              </a:ext>
            </a:extLst>
          </p:cNvPr>
          <p:cNvSpPr txBox="1"/>
          <p:nvPr/>
        </p:nvSpPr>
        <p:spPr>
          <a:xfrm>
            <a:off x="674702" y="594805"/>
            <a:ext cx="46252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way machine learning models "see" data is different from how we (humans) do. </a:t>
            </a:r>
          </a:p>
          <a:p>
            <a:endParaRPr lang="en-US" dirty="0"/>
          </a:p>
          <a:p>
            <a:r>
              <a:rPr lang="en-US" dirty="0"/>
              <a:t>For example, we can easily understand the text </a:t>
            </a:r>
            <a:r>
              <a:rPr lang="en-US" b="1" dirty="0"/>
              <a:t>"I saw a cat,"</a:t>
            </a:r>
            <a:r>
              <a:rPr lang="en-US" dirty="0"/>
              <a:t> but our models can not - they need vectors of features. </a:t>
            </a:r>
          </a:p>
          <a:p>
            <a:endParaRPr lang="en-US" dirty="0"/>
          </a:p>
          <a:p>
            <a:r>
              <a:rPr lang="en-US" dirty="0"/>
              <a:t>Such vectors, or word embeddings, are representations of words that can be fed into your model.</a:t>
            </a:r>
          </a:p>
          <a:p>
            <a:endParaRPr lang="en-US" dirty="0"/>
          </a:p>
          <a:p>
            <a:r>
              <a:rPr lang="en-US" dirty="0"/>
              <a:t>The first and the most important part of our </a:t>
            </a:r>
            <a:r>
              <a:rPr lang="en-US" dirty="0" err="1"/>
              <a:t>nlp</a:t>
            </a:r>
            <a:r>
              <a:rPr lang="en-US" dirty="0"/>
              <a:t> task is to represent a word as a vector such that our mathematical models can </a:t>
            </a:r>
            <a:r>
              <a:rPr lang="en-US" dirty="0" err="1"/>
              <a:t>cosume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Caveat : The word vectors should be done in a way that they have some sort of </a:t>
            </a:r>
            <a:r>
              <a:rPr lang="en-US" dirty="0" err="1"/>
              <a:t>symantic</a:t>
            </a:r>
            <a:r>
              <a:rPr lang="en-US" dirty="0"/>
              <a:t> resemblance.</a:t>
            </a:r>
          </a:p>
          <a:p>
            <a:endParaRPr lang="en-US" dirty="0"/>
          </a:p>
          <a:p>
            <a:r>
              <a:rPr lang="en-US" dirty="0"/>
              <a:t>So while converting a text to a number ensure that number carries some </a:t>
            </a:r>
            <a:r>
              <a:rPr lang="en-US" dirty="0" err="1"/>
              <a:t>symatic</a:t>
            </a:r>
            <a:r>
              <a:rPr lang="en-US" dirty="0"/>
              <a:t> meaning with respect to the word</a:t>
            </a:r>
          </a:p>
        </p:txBody>
      </p:sp>
    </p:spTree>
    <p:extLst>
      <p:ext uri="{BB962C8B-B14F-4D97-AF65-F5344CB8AC3E}">
        <p14:creationId xmlns:p14="http://schemas.microsoft.com/office/powerpoint/2010/main" val="207018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2D21-31DA-DAFA-D5D4-CF4EE1BE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Word embedding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22CB-6C7B-01C9-8896-AD10E09F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9190" cy="321689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Prediction Based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Word2Vec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Frequency Based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Bag of words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TF-IDF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Glove embedding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Matrix Factorization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564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953C-9310-778D-BE9C-014B4B43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4398" cy="496009"/>
          </a:xfrm>
        </p:spPr>
        <p:txBody>
          <a:bodyPr>
            <a:noAutofit/>
          </a:bodyPr>
          <a:lstStyle/>
          <a:p>
            <a:r>
              <a:rPr lang="en-SG" sz="3600" dirty="0"/>
              <a:t>Broad Outline of what we plan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3E26-3B2B-DF55-BB1B-D3AEEA590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2245"/>
            <a:ext cx="10515600" cy="5649373"/>
          </a:xfrm>
        </p:spPr>
        <p:txBody>
          <a:bodyPr>
            <a:normAutofit fontScale="77500" lnSpcReduction="20000"/>
          </a:bodyPr>
          <a:lstStyle/>
          <a:p>
            <a:r>
              <a:rPr lang="en-SG" dirty="0"/>
              <a:t>Week 1 :</a:t>
            </a:r>
          </a:p>
          <a:p>
            <a:pPr lvl="1"/>
            <a:r>
              <a:rPr lang="en-SG" dirty="0"/>
              <a:t>Demo of our AIA Free text classifier</a:t>
            </a:r>
          </a:p>
          <a:p>
            <a:pPr lvl="1"/>
            <a:r>
              <a:rPr lang="en-SG" dirty="0"/>
              <a:t>Text Classification in General</a:t>
            </a:r>
          </a:p>
          <a:p>
            <a:pPr lvl="1"/>
            <a:r>
              <a:rPr lang="en-SG" dirty="0"/>
              <a:t>Deep Learning concepts</a:t>
            </a:r>
          </a:p>
          <a:p>
            <a:pPr lvl="1"/>
            <a:r>
              <a:rPr lang="en-SG" dirty="0"/>
              <a:t>Word Vectors</a:t>
            </a:r>
          </a:p>
          <a:p>
            <a:r>
              <a:rPr lang="en-SG" dirty="0"/>
              <a:t>Week 2 :</a:t>
            </a:r>
          </a:p>
          <a:p>
            <a:pPr lvl="1"/>
            <a:r>
              <a:rPr lang="en-SG" dirty="0"/>
              <a:t>Name Entity Recognition</a:t>
            </a:r>
          </a:p>
          <a:p>
            <a:pPr lvl="1"/>
            <a:r>
              <a:rPr lang="en-SG" dirty="0"/>
              <a:t>Recurrent Neural Networks (RNN’s)</a:t>
            </a:r>
          </a:p>
          <a:p>
            <a:pPr lvl="1"/>
            <a:r>
              <a:rPr lang="en-SG" dirty="0"/>
              <a:t>Long Short Term Memory Networks (LSTMS)</a:t>
            </a:r>
          </a:p>
          <a:p>
            <a:r>
              <a:rPr lang="en-SG" dirty="0"/>
              <a:t>Week 3</a:t>
            </a:r>
          </a:p>
          <a:p>
            <a:pPr lvl="1"/>
            <a:r>
              <a:rPr lang="en-SG" dirty="0"/>
              <a:t>Learn about Attention</a:t>
            </a:r>
          </a:p>
          <a:p>
            <a:pPr lvl="1"/>
            <a:r>
              <a:rPr lang="en-SG" dirty="0"/>
              <a:t>Transformers</a:t>
            </a:r>
          </a:p>
          <a:p>
            <a:pPr lvl="1"/>
            <a:r>
              <a:rPr lang="en-SG" dirty="0"/>
              <a:t>Retrieval</a:t>
            </a:r>
          </a:p>
          <a:p>
            <a:pPr lvl="1"/>
            <a:r>
              <a:rPr lang="en-SG" dirty="0"/>
              <a:t>Bert(Bidirectional Encoder Representations From Transformers)</a:t>
            </a:r>
          </a:p>
          <a:p>
            <a:pPr lvl="1"/>
            <a:r>
              <a:rPr lang="en-SG" dirty="0"/>
              <a:t>Would pick an example to show how this functions.</a:t>
            </a:r>
          </a:p>
          <a:p>
            <a:r>
              <a:rPr lang="en-SG" dirty="0"/>
              <a:t>Week 4</a:t>
            </a:r>
          </a:p>
          <a:p>
            <a:pPr lvl="1"/>
            <a:r>
              <a:rPr lang="en-SG" dirty="0" err="1"/>
              <a:t>Subword</a:t>
            </a:r>
            <a:r>
              <a:rPr lang="en-SG" dirty="0"/>
              <a:t> Segmentation</a:t>
            </a:r>
          </a:p>
          <a:p>
            <a:pPr lvl="1"/>
            <a:r>
              <a:rPr lang="en-SG" dirty="0"/>
              <a:t>Siamese Networks</a:t>
            </a:r>
          </a:p>
          <a:p>
            <a:pPr lvl="1"/>
            <a:r>
              <a:rPr lang="en-SG" dirty="0"/>
              <a:t>GPT: Generative Pre Training</a:t>
            </a:r>
          </a:p>
          <a:p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207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F993-9A0D-2F4A-5516-E370D272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10817" cy="451621"/>
          </a:xfrm>
        </p:spPr>
        <p:txBody>
          <a:bodyPr>
            <a:normAutofit fontScale="90000"/>
          </a:bodyPr>
          <a:lstStyle/>
          <a:p>
            <a:r>
              <a:rPr lang="en-SG" dirty="0"/>
              <a:t>Bag of 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8F2B8-CA00-1CD8-B40A-5842E53BD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924"/>
            <a:ext cx="3505689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530B0-94A1-7082-DB4B-64AA3EE8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08" y="1855503"/>
            <a:ext cx="5048955" cy="32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36B3F-7422-A6A7-AA9C-0653D58F2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13" y="3294367"/>
            <a:ext cx="9333390" cy="1730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006C9-729D-5C7D-2B92-2EB4E9E4E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600" y="5185853"/>
            <a:ext cx="2999933" cy="112673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EDD8D6-6585-4CC7-8637-B3DD62EBB01D}"/>
              </a:ext>
            </a:extLst>
          </p:cNvPr>
          <p:cNvSpPr/>
          <p:nvPr/>
        </p:nvSpPr>
        <p:spPr>
          <a:xfrm>
            <a:off x="4504544" y="17751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3705DC-E9DF-A91B-5856-9B393ACE2B7F}"/>
              </a:ext>
            </a:extLst>
          </p:cNvPr>
          <p:cNvSpPr/>
          <p:nvPr/>
        </p:nvSpPr>
        <p:spPr>
          <a:xfrm rot="5400000">
            <a:off x="6887368" y="2609963"/>
            <a:ext cx="796880" cy="342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A12BBA-84B2-53B1-F6C7-91814F1579AB}"/>
              </a:ext>
            </a:extLst>
          </p:cNvPr>
          <p:cNvSpPr txBox="1"/>
          <p:nvPr/>
        </p:nvSpPr>
        <p:spPr>
          <a:xfrm>
            <a:off x="6738151" y="145739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Corpus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7AAB48-BE12-E5AC-505A-2D066D967EEF}"/>
              </a:ext>
            </a:extLst>
          </p:cNvPr>
          <p:cNvSpPr txBox="1"/>
          <p:nvPr/>
        </p:nvSpPr>
        <p:spPr>
          <a:xfrm>
            <a:off x="5020630" y="5472794"/>
            <a:ext cx="512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Issues like Sparsity, overfitting and out of vocabulary</a:t>
            </a:r>
          </a:p>
        </p:txBody>
      </p:sp>
    </p:spTree>
    <p:extLst>
      <p:ext uri="{BB962C8B-B14F-4D97-AF65-F5344CB8AC3E}">
        <p14:creationId xmlns:p14="http://schemas.microsoft.com/office/powerpoint/2010/main" val="64041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07C2-3C7E-B642-4AF9-3FB28A86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TF - 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89C6A-70AE-29A8-FDC5-636BBC19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9" y="1505324"/>
            <a:ext cx="5721521" cy="1923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5DA95-55F2-8A71-75D4-5581C33F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748" y="1322489"/>
            <a:ext cx="5210871" cy="2289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09FAA2-E94A-79D9-49AD-7B6A3A96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3696"/>
            <a:ext cx="5436093" cy="2119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FD703-1FAD-4103-37CA-2BB651252E8B}"/>
              </a:ext>
            </a:extLst>
          </p:cNvPr>
          <p:cNvSpPr txBox="1"/>
          <p:nvPr/>
        </p:nvSpPr>
        <p:spPr>
          <a:xfrm>
            <a:off x="6427161" y="4452125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  <a:latin typeface="Open Sans" panose="020B0606030504020204" pitchFamily="34" charset="0"/>
              </a:rPr>
              <a:t>W</a:t>
            </a:r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e can observe rarer words have more score than common words.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Open Sans" panose="020B0606030504020204" pitchFamily="34" charset="0"/>
              </a:rPr>
              <a:t>That shows us the significance of the words in our corpus.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5926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170E-7267-9EAF-8528-978CFD2A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Word2Vec (Prediction Based)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6F0EE-8680-4F02-1E48-4589138052BC}"/>
              </a:ext>
            </a:extLst>
          </p:cNvPr>
          <p:cNvSpPr txBox="1"/>
          <p:nvPr/>
        </p:nvSpPr>
        <p:spPr>
          <a:xfrm>
            <a:off x="1195754" y="1946031"/>
            <a:ext cx="105505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Made by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Unlike the frequency based embeddings, this can give us semantic meanings like (happy and joy are similar)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BOW and TFIDF vectors are huge vectors mostly sparse vectors[10000]. Word2Vec vectors are </a:t>
            </a:r>
          </a:p>
          <a:p>
            <a:r>
              <a:rPr lang="en-SG" dirty="0"/>
              <a:t>      low dimension vectors  like [100-300]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Vectors are dense vectors and not sparse in nature, thus low probability for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This uses Deep learning to build.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pretrained word2Vec model are 300- dimensional vectors are built on 3 billion words for </a:t>
            </a:r>
          </a:p>
          <a:p>
            <a:r>
              <a:rPr lang="en-SG" dirty="0"/>
              <a:t>      3 million words and phrases.</a:t>
            </a:r>
          </a:p>
          <a:p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55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EB4DE-5EE7-43B9-80F8-7B7FE28C9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0" y="97584"/>
            <a:ext cx="8859486" cy="288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13558-959A-5F5A-9EBD-8EF92B3B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06" y="2984062"/>
            <a:ext cx="3461384" cy="376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F37A4-E63D-247C-D949-E73B3535C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262" y="3990197"/>
            <a:ext cx="3361924" cy="2718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3DEA3-8618-C2F1-3F58-1B32DFF8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028" y="2698334"/>
            <a:ext cx="2019386" cy="12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A0A41D-5B24-56F5-562E-D2B21BBA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61" y="1389183"/>
            <a:ext cx="5091400" cy="1909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2DAE5-7613-5509-F683-13B3F1320D1D}"/>
              </a:ext>
            </a:extLst>
          </p:cNvPr>
          <p:cNvSpPr txBox="1"/>
          <p:nvPr/>
        </p:nvSpPr>
        <p:spPr>
          <a:xfrm>
            <a:off x="2948353" y="697523"/>
            <a:ext cx="471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Symantic</a:t>
            </a:r>
            <a:r>
              <a:rPr lang="en-SG" dirty="0"/>
              <a:t> relationship between the word vectors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E5868-08DA-870B-F4B9-925A8E3B8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594" y="3676557"/>
            <a:ext cx="3010320" cy="1333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EE486-CEEE-C82F-4AF3-996534E9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131" y="3552037"/>
            <a:ext cx="3110867" cy="2675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52D6D-4BB1-ED7C-A55A-23FCA480DE30}"/>
              </a:ext>
            </a:extLst>
          </p:cNvPr>
          <p:cNvSpPr txBox="1"/>
          <p:nvPr/>
        </p:nvSpPr>
        <p:spPr>
          <a:xfrm>
            <a:off x="5306627" y="6209798"/>
            <a:ext cx="4642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Since this is around 30 lakh words, this takes some time to calculate</a:t>
            </a:r>
          </a:p>
        </p:txBody>
      </p:sp>
    </p:spTree>
    <p:extLst>
      <p:ext uri="{BB962C8B-B14F-4D97-AF65-F5344CB8AC3E}">
        <p14:creationId xmlns:p14="http://schemas.microsoft.com/office/powerpoint/2010/main" val="913042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D011-A963-752E-56DD-D214D271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257800" cy="566860"/>
          </a:xfrm>
        </p:spPr>
        <p:txBody>
          <a:bodyPr>
            <a:normAutofit fontScale="90000"/>
          </a:bodyPr>
          <a:lstStyle/>
          <a:p>
            <a:r>
              <a:rPr lang="en-SG" dirty="0"/>
              <a:t>Intuition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B7F3F-BA7A-E5A9-B9C2-0AC53997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005" y="1026917"/>
            <a:ext cx="7716327" cy="4534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C8BDD-B081-52B1-4A93-F149D146ED0B}"/>
              </a:ext>
            </a:extLst>
          </p:cNvPr>
          <p:cNvSpPr txBox="1"/>
          <p:nvPr/>
        </p:nvSpPr>
        <p:spPr>
          <a:xfrm>
            <a:off x="422031" y="1582615"/>
            <a:ext cx="3692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For a small corpus of </a:t>
            </a:r>
            <a:r>
              <a:rPr lang="en-SG" dirty="0" err="1"/>
              <a:t>workds</a:t>
            </a:r>
            <a:r>
              <a:rPr lang="en-SG" dirty="0"/>
              <a:t> it is easier to create hand crafted features.</a:t>
            </a:r>
          </a:p>
          <a:p>
            <a:endParaRPr lang="en-SG" dirty="0"/>
          </a:p>
          <a:p>
            <a:r>
              <a:rPr lang="en-SG" dirty="0"/>
              <a:t>But for the English word corpus, we</a:t>
            </a:r>
          </a:p>
          <a:p>
            <a:r>
              <a:rPr lang="en-SG" dirty="0"/>
              <a:t>might have so many features which </a:t>
            </a:r>
          </a:p>
          <a:p>
            <a:endParaRPr lang="en-SG" dirty="0"/>
          </a:p>
          <a:p>
            <a:r>
              <a:rPr lang="en-SG" dirty="0"/>
              <a:t>Cannot be handcrafted, thus Neural network to the rescue</a:t>
            </a:r>
          </a:p>
        </p:txBody>
      </p:sp>
    </p:spTree>
    <p:extLst>
      <p:ext uri="{BB962C8B-B14F-4D97-AF65-F5344CB8AC3E}">
        <p14:creationId xmlns:p14="http://schemas.microsoft.com/office/powerpoint/2010/main" val="207634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F0C976-9C28-D00E-81FB-1A79EF36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217877"/>
            <a:ext cx="5955323" cy="3292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F86000-2902-A820-CB8D-8DC979AA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6" y="1144563"/>
            <a:ext cx="5312460" cy="1853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E3DC0E-4257-E3EA-3383-D482AC4577D1}"/>
              </a:ext>
            </a:extLst>
          </p:cNvPr>
          <p:cNvSpPr txBox="1"/>
          <p:nvPr/>
        </p:nvSpPr>
        <p:spPr>
          <a:xfrm>
            <a:off x="1019908" y="3622321"/>
            <a:ext cx="10468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See how “Man” and “Woman” are much more similar to each other than either of them is to “king”? This tells you something. These vector representations capture quite a bit of the information/meaning/associations of these words.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4824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9A8E68-FBB7-F6FF-42D7-4FE7FE13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354" y="252338"/>
            <a:ext cx="4588748" cy="259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974B1-0D89-A0B6-1E02-D8ED614260FD}"/>
              </a:ext>
            </a:extLst>
          </p:cNvPr>
          <p:cNvSpPr txBox="1"/>
          <p:nvPr/>
        </p:nvSpPr>
        <p:spPr>
          <a:xfrm>
            <a:off x="943709" y="3429000"/>
            <a:ext cx="88333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 few things to point out:</a:t>
            </a:r>
          </a:p>
          <a:p>
            <a:pPr algn="l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There’s a straight red column through all of these different words. They’re similar along that dimension (and we don’t know what each dimensions codes for)</a:t>
            </a:r>
          </a:p>
          <a:p>
            <a:pPr algn="l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You can see how “woman” and “girl” are similar to each other in a lot of places. The same with “man” and “boy”</a:t>
            </a:r>
          </a:p>
          <a:p>
            <a:pPr algn="l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“boy” and “girl” also have places where they are similar to each other, but different from “woman” or “man”. Could these be coding for a vague conception of youth? possible.</a:t>
            </a:r>
          </a:p>
          <a:p>
            <a:pPr algn="l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All but the last word are words representing people. I added an object (water) to show the differences between categories. You can, for example, see that blue column going all the way down and stopping before the embedding for “water”.</a:t>
            </a:r>
          </a:p>
          <a:p>
            <a:pPr algn="l" fontAlgn="base">
              <a:buFont typeface="+mj-lt"/>
              <a:buAutoNum type="arabicPeriod"/>
            </a:pPr>
            <a:r>
              <a:rPr lang="en-US" sz="1200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There are clear places where “king” and “queen” are similar to each other and distinct from all the others. Could these be coding for a vague concept of royalty?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563E7-7C69-21DC-64F9-7414A6DB5EC5}"/>
              </a:ext>
            </a:extLst>
          </p:cNvPr>
          <p:cNvSpPr txBox="1"/>
          <p:nvPr/>
        </p:nvSpPr>
        <p:spPr>
          <a:xfrm>
            <a:off x="1032805" y="5625119"/>
            <a:ext cx="883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The underlying assumption of Word2Cev is that two words sharing similar contexts also share a similar meaning and consequently a similar vector representation from the model.</a:t>
            </a:r>
          </a:p>
        </p:txBody>
      </p:sp>
    </p:spTree>
    <p:extLst>
      <p:ext uri="{BB962C8B-B14F-4D97-AF65-F5344CB8AC3E}">
        <p14:creationId xmlns:p14="http://schemas.microsoft.com/office/powerpoint/2010/main" val="901397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92ED46-3164-8B37-A346-7C4690E4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350" y="474490"/>
            <a:ext cx="5041380" cy="2954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03390-A636-5AF4-965B-D7F40B12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9" y="3857812"/>
            <a:ext cx="5113923" cy="26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65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6098-7C90-3586-326F-2C2B20B2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dirty="0"/>
              <a:t>Skip 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9A8BB-6BDD-4E1F-126E-7A9209CC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2" y="1354092"/>
            <a:ext cx="6443970" cy="37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B44C-1F41-5334-65A2-E76CF071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20" y="2433623"/>
            <a:ext cx="10515600" cy="1325563"/>
          </a:xfrm>
        </p:spPr>
        <p:txBody>
          <a:bodyPr/>
          <a:lstStyle/>
          <a:p>
            <a:r>
              <a:rPr lang="en-SG" dirty="0"/>
              <a:t>AIA Free Text Classifier</a:t>
            </a:r>
          </a:p>
        </p:txBody>
      </p:sp>
    </p:spTree>
    <p:extLst>
      <p:ext uri="{BB962C8B-B14F-4D97-AF65-F5344CB8AC3E}">
        <p14:creationId xmlns:p14="http://schemas.microsoft.com/office/powerpoint/2010/main" val="3190373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1630-EC04-588E-C2B5-C0AE1594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954005" cy="642381"/>
          </a:xfrm>
        </p:spPr>
        <p:txBody>
          <a:bodyPr>
            <a:normAutofit fontScale="90000"/>
          </a:bodyPr>
          <a:lstStyle/>
          <a:p>
            <a:r>
              <a:rPr lang="en-SG" dirty="0"/>
              <a:t>Architecture - CBOW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708F4-F61B-59F6-EC40-8F4290E1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796" y="1007506"/>
            <a:ext cx="5336008" cy="2937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1E099E-13A3-E0A6-0DCA-33E71EA5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57" y="4359962"/>
            <a:ext cx="3362071" cy="1490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D18146-5F3F-F6F4-058A-9A6021962308}"/>
              </a:ext>
            </a:extLst>
          </p:cNvPr>
          <p:cNvSpPr txBox="1"/>
          <p:nvPr/>
        </p:nvSpPr>
        <p:spPr>
          <a:xfrm>
            <a:off x="509954" y="1565031"/>
            <a:ext cx="400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Predict focus words given context words.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D9C70A-7646-76DC-3C36-8EB2B2EC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05" y="2256890"/>
            <a:ext cx="5650595" cy="337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0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BCE8-A1AA-4081-5E6B-631E6708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19846" cy="467213"/>
          </a:xfrm>
        </p:spPr>
        <p:txBody>
          <a:bodyPr>
            <a:normAutofit fontScale="90000"/>
          </a:bodyPr>
          <a:lstStyle/>
          <a:p>
            <a:r>
              <a:rPr lang="en-SG" dirty="0"/>
              <a:t>Architecture N 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88A5F-0469-403C-3AC7-8D571351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904" y="1162933"/>
            <a:ext cx="5281939" cy="3286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E560C-BEBF-ED95-73D6-D608069222C2}"/>
              </a:ext>
            </a:extLst>
          </p:cNvPr>
          <p:cNvSpPr txBox="1"/>
          <p:nvPr/>
        </p:nvSpPr>
        <p:spPr>
          <a:xfrm>
            <a:off x="1105065" y="5606363"/>
            <a:ext cx="9665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https://aegis4048.github.io/demystifying_neural_network_in_skip_gram_language_modeling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B15052-FFE2-BB9A-ECCC-1295EF37BD92}"/>
              </a:ext>
            </a:extLst>
          </p:cNvPr>
          <p:cNvSpPr txBox="1"/>
          <p:nvPr/>
        </p:nvSpPr>
        <p:spPr>
          <a:xfrm>
            <a:off x="797169" y="1606062"/>
            <a:ext cx="5166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Cbow</a:t>
            </a:r>
            <a:r>
              <a:rPr lang="en-SG" dirty="0"/>
              <a:t> is faster to train than </a:t>
            </a:r>
            <a:r>
              <a:rPr lang="en-SG" dirty="0" err="1"/>
              <a:t>Skipgram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Cbow</a:t>
            </a:r>
            <a:r>
              <a:rPr lang="en-SG" dirty="0"/>
              <a:t> tends to work better for frequently occurring </a:t>
            </a:r>
          </a:p>
          <a:p>
            <a:r>
              <a:rPr lang="en-SG" dirty="0"/>
              <a:t>words as we would have more context around these </a:t>
            </a:r>
          </a:p>
          <a:p>
            <a:r>
              <a:rPr lang="en-SG" dirty="0"/>
              <a:t>words.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635E4-B394-4E67-6601-41E4C7702ACC}"/>
              </a:ext>
            </a:extLst>
          </p:cNvPr>
          <p:cNvSpPr txBox="1"/>
          <p:nvPr/>
        </p:nvSpPr>
        <p:spPr>
          <a:xfrm>
            <a:off x="972157" y="3774611"/>
            <a:ext cx="111481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Can work with smaller data sets.</a:t>
            </a:r>
          </a:p>
          <a:p>
            <a:r>
              <a:rPr lang="en-SG" dirty="0"/>
              <a:t>Good for infrequent words</a:t>
            </a:r>
          </a:p>
          <a:p>
            <a:endParaRPr lang="en-SG" dirty="0"/>
          </a:p>
          <a:p>
            <a:r>
              <a:rPr lang="en-SG" dirty="0"/>
              <a:t>For both </a:t>
            </a:r>
            <a:r>
              <a:rPr lang="en-SG" dirty="0" err="1"/>
              <a:t>Skipgram</a:t>
            </a:r>
            <a:r>
              <a:rPr lang="en-SG" dirty="0"/>
              <a:t> and </a:t>
            </a:r>
            <a:r>
              <a:rPr lang="en-SG" dirty="0" err="1"/>
              <a:t>Cbow</a:t>
            </a:r>
            <a:r>
              <a:rPr lang="en-SG" dirty="0"/>
              <a:t> as we increase the number of context words, the feature set of each data point is richer</a:t>
            </a:r>
          </a:p>
          <a:p>
            <a:r>
              <a:rPr lang="en-SG" dirty="0"/>
              <a:t>If we increase the number of the neurons in the middle layer, the feature set would be richer and more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078372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E15C-5FAC-7267-4A7D-37098898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set anatomy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461E-E206-178A-6B0D-D4C9516F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381"/>
            <a:ext cx="8401235" cy="2195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7D413-2C74-A8CB-2C55-424572AD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48" y="4331289"/>
            <a:ext cx="6332738" cy="1986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44414B-B523-3E59-0F1F-1CCDB07D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525" y="5203442"/>
            <a:ext cx="1354899" cy="45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8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8A10-6973-6472-3817-5344B6CC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299" y="374003"/>
            <a:ext cx="3769311" cy="1325563"/>
          </a:xfrm>
        </p:spPr>
        <p:txBody>
          <a:bodyPr/>
          <a:lstStyle/>
          <a:p>
            <a:r>
              <a:rPr lang="en-SG" dirty="0"/>
              <a:t>Single Neuron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F766F-8CE9-F562-D404-81603B0F8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939" y="1935150"/>
            <a:ext cx="5925148" cy="27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33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F73B-FEE9-93C5-EABB-FCA81907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86709" cy="717951"/>
          </a:xfrm>
        </p:spPr>
        <p:txBody>
          <a:bodyPr/>
          <a:lstStyle/>
          <a:p>
            <a:r>
              <a:rPr lang="en-SG" dirty="0"/>
              <a:t>Fully connected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3C6305-4F3E-FA20-6E49-9FC3B5CE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8053"/>
            <a:ext cx="6339055" cy="353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CDBA3-E70A-8A78-DEBE-D3EA91E9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246" y="2423604"/>
            <a:ext cx="4434102" cy="25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53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0DB6-8BA1-429F-982B-0384FF4E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9674A-0055-9FCE-B8A4-F306A913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8715"/>
            <a:ext cx="10052482" cy="2900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6474A-851E-53B1-2DE9-5B24C1A55AD5}"/>
              </a:ext>
            </a:extLst>
          </p:cNvPr>
          <p:cNvSpPr txBox="1"/>
          <p:nvPr/>
        </p:nvSpPr>
        <p:spPr>
          <a:xfrm>
            <a:off x="1899821" y="5868140"/>
            <a:ext cx="726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Without Activation functions our Neural network becomes a 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1255099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35BD-FCCD-6713-D5F4-90E98117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Loss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46EAB-7A64-49A1-0FFE-09B492FB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2" y="1313896"/>
            <a:ext cx="7998706" cy="3591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C6A96-048B-5F6C-E3E6-CDAEC4F94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2" y="4986320"/>
            <a:ext cx="7664388" cy="187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1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C92-D1EF-25FD-C7A4-8C3966DE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B57B9-F9A3-7B6E-2C93-9602B09D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9" y="1729264"/>
            <a:ext cx="10025849" cy="33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6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6385-2B88-5EDB-FE9F-CEA4D1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Back </a:t>
            </a:r>
            <a:r>
              <a:rPr lang="en-SG" dirty="0" err="1"/>
              <a:t>Propogation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32D2A-C956-7E25-C7A1-859F2A87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8" y="2211816"/>
            <a:ext cx="7495713" cy="3903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EB5B2-9AAB-8EFD-AAE8-85EE10A8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94" y="2304633"/>
            <a:ext cx="1405339" cy="6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A524FC-CB1E-55D1-486D-3EE04810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28" y="223390"/>
            <a:ext cx="992643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E09A-5C56-DC60-DDA4-1A0DBEA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20000" cy="521073"/>
          </a:xfrm>
        </p:spPr>
        <p:txBody>
          <a:bodyPr>
            <a:normAutofit fontScale="90000"/>
          </a:bodyPr>
          <a:lstStyle/>
          <a:p>
            <a:r>
              <a:rPr lang="en-SG" dirty="0"/>
              <a:t>Text Classification in General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D3FFC-7FB1-7EC4-BFE4-0F2D7CE5F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92626"/>
            <a:ext cx="4648200" cy="26408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A4670-8710-111A-8B80-BCEDEFCF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87356"/>
            <a:ext cx="5404692" cy="2770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DB6F02-66FB-9497-4036-19F41810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25" y="1004321"/>
            <a:ext cx="5022929" cy="1683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34133-B760-0C3E-E805-DF9262B9B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92" y="3852026"/>
            <a:ext cx="4643888" cy="26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5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E666-0500-53E5-A91D-42CC3373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Deep Learning in General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22401-8EDB-FB51-B686-5AD65F6F3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30" y="1562216"/>
            <a:ext cx="5552847" cy="315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D1CB46-F09D-1573-4830-52EF8A9F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471" y="3240349"/>
            <a:ext cx="4326665" cy="3415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D4879-3C5D-C91C-B783-F6028B4A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30" y="4826074"/>
            <a:ext cx="5669994" cy="16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88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A778-A019-BF9A-C823-6D729C02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05621" cy="584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Parts of a Neural Network?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586E7-B333-84D7-BA1F-4A2B00459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1" y="1127985"/>
            <a:ext cx="5238435" cy="2778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FF02B-D5FB-080D-7659-1A26FB60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76" y="1414623"/>
            <a:ext cx="4280741" cy="143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C1FBC-9072-B3E2-3443-6FD5C9A70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04" y="4440481"/>
            <a:ext cx="4437673" cy="1356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6C025D-3DE8-5180-7D67-B1B8AC1A8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751" y="3141454"/>
            <a:ext cx="6042800" cy="31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8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ED66-8514-19F2-4F6F-C8CB7C1D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681839" cy="398354"/>
          </a:xfrm>
        </p:spPr>
        <p:txBody>
          <a:bodyPr>
            <a:normAutofit fontScale="90000"/>
          </a:bodyPr>
          <a:lstStyle/>
          <a:p>
            <a:r>
              <a:rPr lang="en-SG" dirty="0"/>
              <a:t>Intuition of what is happening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EDCC-175E-4C8C-A7F9-E714369E5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480"/>
            <a:ext cx="10515600" cy="5413483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92929"/>
                </a:solidFill>
                <a:effectLst/>
                <a:latin typeface="charter"/>
              </a:rPr>
              <a:t>Essentially what each layer of the ANN does is a non-linear transformation of the input from one vector space to another.</a:t>
            </a:r>
            <a:endParaRPr lang="en-SG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08810-BC13-DD31-D75E-0BB010F93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1" y="1372745"/>
            <a:ext cx="3243961" cy="237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482D1-CFB2-B449-355E-5A3CDB47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64" y="3958684"/>
            <a:ext cx="3663270" cy="2827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D204E3-F9ED-BC58-FB50-F066A50B8694}"/>
              </a:ext>
            </a:extLst>
          </p:cNvPr>
          <p:cNvSpPr txBox="1"/>
          <p:nvPr/>
        </p:nvSpPr>
        <p:spPr>
          <a:xfrm>
            <a:off x="4116570" y="3748012"/>
            <a:ext cx="379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If we zoom to one of the nodes above.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DDFB2B-3485-190E-283E-F165127A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19" y="4835689"/>
            <a:ext cx="3046590" cy="127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824D0-6E03-A612-9616-6387C5C588B8}"/>
              </a:ext>
            </a:extLst>
          </p:cNvPr>
          <p:cNvSpPr txBox="1"/>
          <p:nvPr/>
        </p:nvSpPr>
        <p:spPr>
          <a:xfrm>
            <a:off x="4510603" y="1446541"/>
            <a:ext cx="5894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We have a 3-dimensional input corresponding to a vector in 3D space. 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We then pass it through two hidden layers with 4 nodes each. And the final output is a 1D vector or a scalar.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4374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C5C84-1ABC-3E2A-2D72-5C2C7EDB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694" y="200886"/>
            <a:ext cx="7592485" cy="2248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3B2B2-71C1-64A3-DC93-010A869234AA}"/>
              </a:ext>
            </a:extLst>
          </p:cNvPr>
          <p:cNvSpPr txBox="1"/>
          <p:nvPr/>
        </p:nvSpPr>
        <p:spPr>
          <a:xfrm>
            <a:off x="781235" y="2718075"/>
            <a:ext cx="95434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So if we visualize this as a sequence of vector transformations, we first map the 3D input to a 4D vector space, then we perform another transformation to a new 4D space, and the final transformation reduces it to 1D. This is just a chain of matrix multiplications. The forward pass performs these matrix dot products and applies the activation function element-wise to the result. 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input vector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x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has 1 row and 3 columns. To transform it into a 4D space, we need to multiply it with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3x4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matrix. Then to another 4D space, we multiply with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4x4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matrix. And finally to reduce it to a 1D space, we use a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4x1 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matrix.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These matrices represent the weights that define the ANN. To make a prediction using the ANN on a given input, we only need to know these weights and the activation function (and the biases), nothing more. We train the ANN via backpropagation to “learn” these weights.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83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92B00-753A-8695-0D42-4222BEBE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42" y="604665"/>
            <a:ext cx="6159913" cy="274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A5287-30F5-A866-1F9B-ABD4C2DA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93" y="3577255"/>
            <a:ext cx="4491736" cy="2291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915B80-DE09-0261-9670-A4BC3EE7FB3A}"/>
              </a:ext>
            </a:extLst>
          </p:cNvPr>
          <p:cNvSpPr txBox="1"/>
          <p:nvPr/>
        </p:nvSpPr>
        <p:spPr>
          <a:xfrm>
            <a:off x="6862440" y="3773009"/>
            <a:ext cx="3576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The output of the matrix multiplications go through the activation function 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f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. In case of the sigmoid function, this means taking the sigmoid of each element in the matrix.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3725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1574</Words>
  <Application>Microsoft Office PowerPoint</Application>
  <PresentationFormat>Widescreen</PresentationFormat>
  <Paragraphs>145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charter</vt:lpstr>
      <vt:lpstr>Helvetica</vt:lpstr>
      <vt:lpstr>Open Sans</vt:lpstr>
      <vt:lpstr>Office Theme</vt:lpstr>
      <vt:lpstr>Deep Learning(NLP)</vt:lpstr>
      <vt:lpstr>Broad Outline of what we plan to cover</vt:lpstr>
      <vt:lpstr>AIA Free Text Classifier</vt:lpstr>
      <vt:lpstr>Text Classification in General</vt:lpstr>
      <vt:lpstr>Deep Learning in General</vt:lpstr>
      <vt:lpstr>Parts of a Neural Network?</vt:lpstr>
      <vt:lpstr>Intuition of what is happening here</vt:lpstr>
      <vt:lpstr>PowerPoint Presentation</vt:lpstr>
      <vt:lpstr>PowerPoint Presentation</vt:lpstr>
      <vt:lpstr>Why go deep in the first place</vt:lpstr>
      <vt:lpstr>Activation Functions</vt:lpstr>
      <vt:lpstr>Which Activation Function to use</vt:lpstr>
      <vt:lpstr>Gradient Descent</vt:lpstr>
      <vt:lpstr>Mini batch Gradient Descent</vt:lpstr>
      <vt:lpstr>PowerPoint Presentation</vt:lpstr>
      <vt:lpstr>Loss Functions</vt:lpstr>
      <vt:lpstr>PowerPoint Presentation</vt:lpstr>
      <vt:lpstr>Word Vectors</vt:lpstr>
      <vt:lpstr>Word embedding Techniques</vt:lpstr>
      <vt:lpstr>Bag of Words</vt:lpstr>
      <vt:lpstr>TF - IDF</vt:lpstr>
      <vt:lpstr>Word2Vec (Prediction Based)</vt:lpstr>
      <vt:lpstr>PowerPoint Presentation</vt:lpstr>
      <vt:lpstr>PowerPoint Presentation</vt:lpstr>
      <vt:lpstr>Intuition</vt:lpstr>
      <vt:lpstr>PowerPoint Presentation</vt:lpstr>
      <vt:lpstr>PowerPoint Presentation</vt:lpstr>
      <vt:lpstr>PowerPoint Presentation</vt:lpstr>
      <vt:lpstr>Skip Gram</vt:lpstr>
      <vt:lpstr>Architecture - CBOW</vt:lpstr>
      <vt:lpstr>Architecture N Gram</vt:lpstr>
      <vt:lpstr>Data set anatomy</vt:lpstr>
      <vt:lpstr>Single Neuron</vt:lpstr>
      <vt:lpstr>Fully connected Neural network</vt:lpstr>
      <vt:lpstr>Activation Functions</vt:lpstr>
      <vt:lpstr>Loss Functions</vt:lpstr>
      <vt:lpstr>Model Training</vt:lpstr>
      <vt:lpstr>Back Propogation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Network(LTSM)</dc:title>
  <dc:creator>kartik mahadevan</dc:creator>
  <cp:lastModifiedBy>kartik mahadevan</cp:lastModifiedBy>
  <cp:revision>19</cp:revision>
  <dcterms:created xsi:type="dcterms:W3CDTF">2022-08-21T14:13:01Z</dcterms:created>
  <dcterms:modified xsi:type="dcterms:W3CDTF">2022-08-22T03:37:02Z</dcterms:modified>
</cp:coreProperties>
</file>